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</a:p>
        </p:txBody>
      </p:sp>
      <p:sp>
        <p:nvSpPr>
          <p:cNvPr id="8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8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9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71F124D-5CB7-4C7C-8BA1-38BD84ADD163}" type="slidenum"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965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it-IT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0E2D51-AD84-486A-B038-8FE8F3E449B6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5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8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41" name="Immagine 40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Immagine 41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84" name="Immagine 83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5" name="Immagine 84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6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-12600" y="-7200"/>
            <a:ext cx="12216960" cy="104112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5842080" y="-7200"/>
            <a:ext cx="6349680" cy="6379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 rot="21477600">
            <a:off x="-30960" y="202680"/>
            <a:ext cx="12210840" cy="649080"/>
          </a:xfrm>
          <a:custGeom>
            <a:avLst/>
            <a:gdLst/>
            <a:ahLst/>
            <a:cxnLst/>
            <a:rect l="l" t="t" r="r" b="b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800">
            <a:solidFill>
              <a:srgbClr val="09B7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 rot="21477600">
            <a:off x="-23040" y="276480"/>
            <a:ext cx="12228120" cy="530280"/>
          </a:xfrm>
          <a:custGeom>
            <a:avLst/>
            <a:gdLst/>
            <a:ahLst/>
            <a:cxnLst/>
            <a:rect l="l" t="t" r="r" b="b"/>
            <a:pathLst>
              <a:path w="5766" h="854">
                <a:moveTo>
                  <a:pt x="0" y="732"/>
                </a:moveTo>
                <a:cubicBezTo>
                  <a:pt x="273" y="647"/>
                  <a:pt x="951" y="214"/>
                  <a:pt x="1638" y="228"/>
                </a:cubicBezTo>
                <a:cubicBezTo>
                  <a:pt x="2325" y="242"/>
                  <a:pt x="3434" y="854"/>
                  <a:pt x="4122" y="816"/>
                </a:cubicBezTo>
                <a:cubicBezTo>
                  <a:pt x="4810" y="778"/>
                  <a:pt x="5424" y="170"/>
                  <a:pt x="5766" y="0"/>
                </a:cubicBezTo>
              </a:path>
            </a:pathLst>
          </a:custGeom>
          <a:noFill/>
          <a:ln w="9360">
            <a:solidFill>
              <a:srgbClr val="0F6F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35C75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11/05/17</a:t>
            </a:r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it-IT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671B5752-2D4A-4E53-BCC2-5FF66891C5C5}" type="slidenum">
              <a:rPr lang="it-IT" sz="1200" strike="noStrike" spc="-1">
                <a:solidFill>
                  <a:srgbClr val="035C75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‹N›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Fai clic per modificare il formato del testo del titolo</a:t>
            </a: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12600" y="-7200"/>
            <a:ext cx="12216960" cy="104112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5842080" y="-7200"/>
            <a:ext cx="6349680" cy="6379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162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 rot="21477600">
            <a:off x="-30960" y="202680"/>
            <a:ext cx="12210840" cy="649080"/>
          </a:xfrm>
          <a:custGeom>
            <a:avLst/>
            <a:gdLst/>
            <a:ahLst/>
            <a:cxnLst/>
            <a:rect l="l" t="t" r="r" b="b"/>
            <a:pathLst>
              <a:path w="5772" h="1055">
                <a:moveTo>
                  <a:pt x="0" y="966"/>
                </a:moveTo>
                <a:cubicBezTo>
                  <a:pt x="282" y="738"/>
                  <a:pt x="923" y="275"/>
                  <a:pt x="1608" y="282"/>
                </a:cubicBezTo>
                <a:cubicBezTo>
                  <a:pt x="2293" y="289"/>
                  <a:pt x="3416" y="1055"/>
                  <a:pt x="4110" y="1008"/>
                </a:cubicBezTo>
                <a:cubicBezTo>
                  <a:pt x="4804" y="961"/>
                  <a:pt x="5426" y="210"/>
                  <a:pt x="5772" y="0"/>
                </a:cubicBezTo>
              </a:path>
            </a:pathLst>
          </a:custGeom>
          <a:noFill/>
          <a:ln w="10800">
            <a:solidFill>
              <a:srgbClr val="09B7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4"/>
          <p:cNvSpPr/>
          <p:nvPr/>
        </p:nvSpPr>
        <p:spPr>
          <a:xfrm rot="21477600">
            <a:off x="-23040" y="276480"/>
            <a:ext cx="12228120" cy="530280"/>
          </a:xfrm>
          <a:custGeom>
            <a:avLst/>
            <a:gdLst/>
            <a:ahLst/>
            <a:cxnLst/>
            <a:rect l="l" t="t" r="r" b="b"/>
            <a:pathLst>
              <a:path w="5766" h="854">
                <a:moveTo>
                  <a:pt x="0" y="732"/>
                </a:moveTo>
                <a:cubicBezTo>
                  <a:pt x="273" y="647"/>
                  <a:pt x="951" y="214"/>
                  <a:pt x="1638" y="228"/>
                </a:cubicBezTo>
                <a:cubicBezTo>
                  <a:pt x="2325" y="242"/>
                  <a:pt x="3434" y="854"/>
                  <a:pt x="4122" y="816"/>
                </a:cubicBezTo>
                <a:cubicBezTo>
                  <a:pt x="4810" y="778"/>
                  <a:pt x="5424" y="170"/>
                  <a:pt x="5766" y="0"/>
                </a:cubicBezTo>
              </a:path>
            </a:pathLst>
          </a:custGeom>
          <a:noFill/>
          <a:ln w="9360">
            <a:solidFill>
              <a:srgbClr val="0F6F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5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35C75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11/05/17</a:t>
            </a:r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it-IT" sz="2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F2787D21-DE6E-4222-A949-CAC5540711A9}" type="slidenum">
              <a:rPr lang="it-IT" sz="1200" strike="noStrike" spc="-1">
                <a:solidFill>
                  <a:srgbClr val="035C75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‹N›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Fai clic per modificare il formato del testo del titolo</a:t>
            </a:r>
          </a:p>
        </p:txBody>
      </p:sp>
      <p:sp>
        <p:nvSpPr>
          <p:cNvPr id="51" name="PlaceHolder 9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1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CclkFrggK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J7rPfWLu3-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841760" y="824400"/>
            <a:ext cx="780408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250000" y="246960"/>
            <a:ext cx="6987240" cy="91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it-IT" sz="5400" b="1" strike="noStrike" spc="-1">
                <a:solidFill>
                  <a:srgbClr val="03495C"/>
                </a:solidFill>
                <a:uFill>
                  <a:solidFill>
                    <a:srgbClr val="FFFFFF"/>
                  </a:solidFill>
                </a:uFill>
                <a:latin typeface="Cambria Math"/>
                <a:ea typeface="Cambria Math"/>
              </a:rPr>
              <a:t>LA GIUSTIZIA SOCIALE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0" y="1598400"/>
            <a:ext cx="7523640" cy="502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Per vivere insieme bisogna seguire la legge morale della giustizia.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it-IT" sz="5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Ma che cos'è la giustizia?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Immagine 10"/>
          <p:cNvPicPr/>
          <p:nvPr/>
        </p:nvPicPr>
        <p:blipFill>
          <a:blip r:embed="rId2"/>
          <a:stretch/>
        </p:blipFill>
        <p:spPr>
          <a:xfrm>
            <a:off x="7696800" y="1309320"/>
            <a:ext cx="3898440" cy="3247920"/>
          </a:xfrm>
          <a:prstGeom prst="rect">
            <a:avLst/>
          </a:prstGeom>
          <a:ln>
            <a:noFill/>
          </a:ln>
        </p:spPr>
      </p:pic>
      <p:sp>
        <p:nvSpPr>
          <p:cNvPr id="95" name="CustomShape 4"/>
          <p:cNvSpPr/>
          <p:nvPr/>
        </p:nvSpPr>
        <p:spPr>
          <a:xfrm>
            <a:off x="7083360" y="4312080"/>
            <a:ext cx="526068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5"/>
          <p:cNvSpPr/>
          <p:nvPr/>
        </p:nvSpPr>
        <p:spPr>
          <a:xfrm>
            <a:off x="2941560" y="5248440"/>
            <a:ext cx="60955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circle(in)">
                                      <p:cBhvr additive="repl">
                                        <p:cTn id="22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93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93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93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93">
                                            <p:txEl>
                                              <p:pRg st="0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71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93">
                                            <p:txEl>
                                              <p:pRg st="71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93">
                                            <p:txEl>
                                              <p:pRg st="71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93">
                                            <p:txEl>
                                              <p:pRg st="71" end="10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93">
                                            <p:txEl>
                                              <p:pRg st="71" end="1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IN ITALIA L'ART.1 DELLA COSTITUZIONE NON E' ANCORA ATTUATO</a:t>
            </a:r>
          </a:p>
        </p:txBody>
      </p:sp>
      <p:pic>
        <p:nvPicPr>
          <p:cNvPr id="116" name="Immagine 115"/>
          <p:cNvPicPr/>
          <p:nvPr/>
        </p:nvPicPr>
        <p:blipFill>
          <a:blip r:embed="rId2"/>
          <a:stretch/>
        </p:blipFill>
        <p:spPr>
          <a:xfrm>
            <a:off x="1584000" y="1280520"/>
            <a:ext cx="7914240" cy="462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magine 116"/>
          <p:cNvPicPr/>
          <p:nvPr/>
        </p:nvPicPr>
        <p:blipFill>
          <a:blip r:embed="rId2"/>
          <a:stretch/>
        </p:blipFill>
        <p:spPr>
          <a:xfrm>
            <a:off x="2088000" y="977760"/>
            <a:ext cx="6984000" cy="523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it-IT" sz="2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«</a:t>
            </a:r>
            <a:r>
              <a:rPr lang="it-IT" sz="2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CHI </a:t>
            </a:r>
            <a:r>
              <a:rPr lang="it-IT" sz="2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SPONTANEAMENTE, SENZA ESSERVI COSTRETTO, SI COMPORTA CON GIUSTIZIA, NON SARA' INFELICE, NE' MAI LO COGLIERA' TALE </a:t>
            </a:r>
            <a:r>
              <a:rPr lang="it-IT" sz="26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ROVINA»</a:t>
            </a:r>
            <a:endParaRPr lang="it-IT" sz="2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108000">
              <a:buClr>
                <a:srgbClr val="000000"/>
              </a:buClr>
              <a:buSzPct val="45000"/>
            </a:pPr>
            <a:r>
              <a:rPr lang="it-IT" sz="2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</a:p>
          <a:p>
            <a:pPr marL="108000">
              <a:buClr>
                <a:srgbClr val="000000"/>
              </a:buClr>
              <a:buSzPct val="45000"/>
            </a:pPr>
            <a:r>
              <a:rPr lang="it-IT" sz="26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ESCHILO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FHH89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5"/>
            <a:ext cx="12099925" cy="68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5896080" y="825480"/>
            <a:ext cx="5657400" cy="597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trike="noStrike" spc="-1">
                <a:solidFill>
                  <a:srgbClr val="083763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La Giustizia è quella qualità che ci fa mostrare rispetto per i diritti degli altri, è quel valore che ci fa agire secondo bontà e verità.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200" b="1" strike="noStrike" spc="-1">
                <a:solidFill>
                  <a:srgbClr val="083763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Tuttavia,  con la parola giustizia si intende pure il potere di tutelare i diritti su qualcuno di ascoltare le sue richieste accordandogli ciò che è giusto.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8" name="Immagine 3"/>
          <p:cNvPicPr/>
          <p:nvPr/>
        </p:nvPicPr>
        <p:blipFill>
          <a:blip r:embed="rId2"/>
          <a:stretch/>
        </p:blipFill>
        <p:spPr>
          <a:xfrm>
            <a:off x="571320" y="619200"/>
            <a:ext cx="4924080" cy="623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2"/>
          <p:cNvPicPr/>
          <p:nvPr/>
        </p:nvPicPr>
        <p:blipFill>
          <a:blip r:embed="rId2"/>
          <a:stretch/>
        </p:blipFill>
        <p:spPr>
          <a:xfrm>
            <a:off x="190440" y="361800"/>
            <a:ext cx="11467800" cy="516204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0" y="5572080"/>
            <a:ext cx="119059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6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In genere ci adeguiamo alla giustizia quando ci comportiamo in conformità alle regole e alle norme.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5814720" y="1246320"/>
            <a:ext cx="6095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5957640" y="876960"/>
            <a:ext cx="6095520" cy="26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Chi ha la responsabilità di governare uno Stato deve sempre ricordare che esistono alcune categorie di cittadini che, a causa delle loro condizioni personali, hanno bisogno di ricevere più degli altri.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5867280" y="3880440"/>
            <a:ext cx="60955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ARTICOLO 38 DELLA COSTITUZIONE DELLA REPUBBLICA ITALIANA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Immagine 5"/>
          <p:cNvPicPr/>
          <p:nvPr/>
        </p:nvPicPr>
        <p:blipFill>
          <a:blip r:embed="rId2"/>
          <a:stretch/>
        </p:blipFill>
        <p:spPr>
          <a:xfrm>
            <a:off x="228600" y="419040"/>
            <a:ext cx="5552640" cy="561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barn(inVertical)">
                                      <p:cBhvr additive="repl"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516960" y="537480"/>
            <a:ext cx="114271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Perciò in una società civile l'assistenza ai cittadini bisognosi non può restare un'opera da affidare a molte o poche persone  generose, ma è un obbligo dello Stato.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Immagine 4"/>
          <p:cNvPicPr/>
          <p:nvPr/>
        </p:nvPicPr>
        <p:blipFill>
          <a:blip r:embed="rId3"/>
          <a:stretch/>
        </p:blipFill>
        <p:spPr>
          <a:xfrm>
            <a:off x="399960" y="1933560"/>
            <a:ext cx="11324880" cy="426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5753880" y="761760"/>
            <a:ext cx="6231600" cy="466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Per essere veri </a:t>
            </a: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cittadini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del mondo dobbiamo: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diventare 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stranieri in patria ;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essere aperti 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al confronto per migliorare se stessi ed in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qualche modo il mondo in cui si vive.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apprendere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la storia perché solo con la valorizzazione della cultura si può pensare a fondare un’autentica democrazia.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essere preparati 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ad esercitare il  senso critico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lang="it-IT" sz="2000" b="1" strike="noStrike" spc="-1">
                <a:solidFill>
                  <a:srgbClr val="009DD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vedere</a:t>
            </a: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le situazioni da punti di vista differenti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Immagine 2"/>
          <p:cNvPicPr/>
          <p:nvPr/>
        </p:nvPicPr>
        <p:blipFill>
          <a:blip r:embed="rId2"/>
          <a:stretch/>
        </p:blipFill>
        <p:spPr>
          <a:xfrm>
            <a:off x="225000" y="424080"/>
            <a:ext cx="5401800" cy="538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boolVal val="0"/>
                                          </p:val>
                                        </p:tav>
                                        <p:tav tm="100000">
                                          <p:val>
                                            <p:bool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676440" y="276120"/>
            <a:ext cx="9868680" cy="152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Ma la viviamo la giustizia sociale?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             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Immagine 3"/>
          <p:cNvPicPr/>
          <p:nvPr/>
        </p:nvPicPr>
        <p:blipFill>
          <a:blip r:embed="rId2"/>
          <a:stretch/>
        </p:blipFill>
        <p:spPr>
          <a:xfrm>
            <a:off x="714240" y="2400480"/>
            <a:ext cx="10429560" cy="41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0000" y="745920"/>
            <a:ext cx="1136628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800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ANCHE NEI PAESI AD ALTO REDDITO CI SONO FORTI DISUGUAGLIANZE.</a:t>
            </a:r>
            <a:r>
              <a:rPr lang="it-IT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Immagine 111"/>
          <p:cNvPicPr/>
          <p:nvPr/>
        </p:nvPicPr>
        <p:blipFill>
          <a:blip r:embed="rId2"/>
          <a:stretch/>
        </p:blipFill>
        <p:spPr>
          <a:xfrm>
            <a:off x="2597940" y="2160416"/>
            <a:ext cx="7070400" cy="395892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450000" y="6289942"/>
            <a:ext cx="5276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3"/>
              </a:rPr>
              <a:t>https://www.youtube.com/watch?v=xCclkFrggKM</a:t>
            </a:r>
            <a:endParaRPr lang="it-IT" dirty="0"/>
          </a:p>
        </p:txBody>
      </p:sp>
      <p:sp>
        <p:nvSpPr>
          <p:cNvPr id="3" name="CasellaDiTesto 2">
            <a:hlinkClick r:id="rId4"/>
          </p:cNvPr>
          <p:cNvSpPr txBox="1"/>
          <p:nvPr/>
        </p:nvSpPr>
        <p:spPr>
          <a:xfrm>
            <a:off x="6133140" y="6301966"/>
            <a:ext cx="5399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hlinkClick r:id="rId4"/>
              </a:rPr>
              <a:t>https://www.youtube.com/watch?v=J7rPfWLu3-0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it-IT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VIVERE IN UNA CASA DIGNITOSA NON E' UN DIRITTO RICONOSCIUTO PER TUTTI</a:t>
            </a:r>
          </a:p>
        </p:txBody>
      </p:sp>
      <p:pic>
        <p:nvPicPr>
          <p:cNvPr id="114" name="Immagine 113"/>
          <p:cNvPicPr/>
          <p:nvPr/>
        </p:nvPicPr>
        <p:blipFill>
          <a:blip r:embed="rId2"/>
          <a:stretch/>
        </p:blipFill>
        <p:spPr>
          <a:xfrm>
            <a:off x="3767760" y="1418400"/>
            <a:ext cx="3624480" cy="512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383</TotalTime>
  <Words>310</Words>
  <Application>Microsoft Office PowerPoint</Application>
  <PresentationFormat>Widescreen</PresentationFormat>
  <Paragraphs>43</Paragraphs>
  <Slides>13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Cambria Math</vt:lpstr>
      <vt:lpstr>Constantia</vt:lpstr>
      <vt:lpstr>DejaVu Sans</vt:lpstr>
      <vt:lpstr>Symbol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Celeste</dc:creator>
  <cp:lastModifiedBy>Loredana</cp:lastModifiedBy>
  <cp:revision>47</cp:revision>
  <dcterms:created xsi:type="dcterms:W3CDTF">2017-03-07T15:24:59Z</dcterms:created>
  <dcterms:modified xsi:type="dcterms:W3CDTF">2017-05-29T15:47:53Z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1</vt:i4>
  </property>
  <property fmtid="{D5CDD505-2E9C-101B-9397-08002B2CF9AE}" pid="7" name="Notes">
    <vt:i4>1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