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9" r:id="rId3"/>
    <p:sldId id="257" r:id="rId4"/>
    <p:sldId id="274" r:id="rId5"/>
    <p:sldId id="258" r:id="rId6"/>
    <p:sldId id="275" r:id="rId7"/>
    <p:sldId id="276" r:id="rId8"/>
    <p:sldId id="259" r:id="rId9"/>
    <p:sldId id="260" r:id="rId10"/>
    <p:sldId id="262" r:id="rId11"/>
    <p:sldId id="261" r:id="rId12"/>
    <p:sldId id="263" r:id="rId13"/>
    <p:sldId id="265" r:id="rId14"/>
    <p:sldId id="264" r:id="rId15"/>
    <p:sldId id="266" r:id="rId16"/>
    <p:sldId id="267" r:id="rId17"/>
    <p:sldId id="271" r:id="rId18"/>
    <p:sldId id="277" r:id="rId19"/>
    <p:sldId id="278" r:id="rId20"/>
    <p:sldId id="272" r:id="rId21"/>
    <p:sldId id="273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CONFRONTO</a:t>
            </a:r>
            <a:r>
              <a:rPr lang="it-IT" baseline="0" dirty="0"/>
              <a:t> PUNTEGGI </a:t>
            </a:r>
            <a:r>
              <a:rPr lang="it-IT" baseline="0" dirty="0" smtClean="0"/>
              <a:t> NEGLI ULTIMI ANNI</a:t>
            </a:r>
            <a:endParaRPr lang="it-IT" baseline="0" dirty="0"/>
          </a:p>
          <a:p>
            <a:pPr>
              <a:defRPr/>
            </a:pPr>
            <a:r>
              <a:rPr lang="it-IT" baseline="0" dirty="0"/>
              <a:t>ITALIANO</a:t>
            </a:r>
            <a:endParaRPr lang="it-IT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'ANDAMENTO ULTIMI ANNI'!$B$37</c:f>
              <c:strCache>
                <c:ptCount val="1"/>
                <c:pt idx="0">
                  <c:v>Padre Pio</c:v>
                </c:pt>
              </c:strCache>
            </c:strRef>
          </c:tx>
          <c:invertIfNegative val="0"/>
          <c:cat>
            <c:strRef>
              <c:f>'ANDAMENTO ULTIMI ANNI'!$C$34:$F$36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ANNI'!$C$37:$F$37</c:f>
              <c:numCache>
                <c:formatCode>0.0%</c:formatCode>
                <c:ptCount val="4"/>
                <c:pt idx="0">
                  <c:v>0.60399999999999998</c:v>
                </c:pt>
                <c:pt idx="1">
                  <c:v>0.60799999999999998</c:v>
                </c:pt>
                <c:pt idx="2">
                  <c:v>0.53500000000000003</c:v>
                </c:pt>
                <c:pt idx="3">
                  <c:v>0.57599999999999996</c:v>
                </c:pt>
              </c:numCache>
            </c:numRef>
          </c:val>
        </c:ser>
        <c:ser>
          <c:idx val="1"/>
          <c:order val="1"/>
          <c:tx>
            <c:strRef>
              <c:f>'ANDAMENTO ULTIMI ANNI'!$B$38</c:f>
              <c:strCache>
                <c:ptCount val="1"/>
                <c:pt idx="0">
                  <c:v>Puglia</c:v>
                </c:pt>
              </c:strCache>
            </c:strRef>
          </c:tx>
          <c:invertIfNegative val="0"/>
          <c:cat>
            <c:strRef>
              <c:f>'ANDAMENTO ULTIMI ANNI'!$C$34:$F$36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ANNI'!$C$38:$F$38</c:f>
              <c:numCache>
                <c:formatCode>0.0%</c:formatCode>
                <c:ptCount val="4"/>
                <c:pt idx="0">
                  <c:v>0.57999999999999996</c:v>
                </c:pt>
                <c:pt idx="1">
                  <c:v>0.58499999999999996</c:v>
                </c:pt>
                <c:pt idx="2">
                  <c:v>0.56100000000000005</c:v>
                </c:pt>
                <c:pt idx="3">
                  <c:v>0.58599999999999997</c:v>
                </c:pt>
              </c:numCache>
            </c:numRef>
          </c:val>
        </c:ser>
        <c:ser>
          <c:idx val="2"/>
          <c:order val="2"/>
          <c:tx>
            <c:strRef>
              <c:f>'ANDAMENTO ULTIMI ANNI'!$B$39</c:f>
              <c:strCache>
                <c:ptCount val="1"/>
                <c:pt idx="0">
                  <c:v>SUD</c:v>
                </c:pt>
              </c:strCache>
            </c:strRef>
          </c:tx>
          <c:invertIfNegative val="0"/>
          <c:cat>
            <c:strRef>
              <c:f>'ANDAMENTO ULTIMI ANNI'!$C$34:$F$36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ANNI'!$C$39:$F$39</c:f>
              <c:numCache>
                <c:formatCode>0.0%</c:formatCode>
                <c:ptCount val="4"/>
                <c:pt idx="0">
                  <c:v>0.56999999999999995</c:v>
                </c:pt>
                <c:pt idx="1">
                  <c:v>0.56999999999999995</c:v>
                </c:pt>
                <c:pt idx="2">
                  <c:v>0.54200000000000004</c:v>
                </c:pt>
                <c:pt idx="3">
                  <c:v>0.59199999999999997</c:v>
                </c:pt>
              </c:numCache>
            </c:numRef>
          </c:val>
        </c:ser>
        <c:ser>
          <c:idx val="3"/>
          <c:order val="3"/>
          <c:tx>
            <c:strRef>
              <c:f>'ANDAMENTO ULTIMI ANNI'!$B$40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strRef>
              <c:f>'ANDAMENTO ULTIMI ANNI'!$C$34:$F$36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ANNI'!$C$40:$F$40</c:f>
              <c:numCache>
                <c:formatCode>0.0%</c:formatCode>
                <c:ptCount val="4"/>
                <c:pt idx="0">
                  <c:v>0.61399999999999999</c:v>
                </c:pt>
                <c:pt idx="1">
                  <c:v>0.60299999999999998</c:v>
                </c:pt>
                <c:pt idx="2">
                  <c:v>0.57599999999999996</c:v>
                </c:pt>
                <c:pt idx="3">
                  <c:v>0.61899999999999999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6944"/>
        <c:axId val="81366400"/>
      </c:barChart>
      <c:catAx>
        <c:axId val="33746944"/>
        <c:scaling>
          <c:orientation val="minMax"/>
        </c:scaling>
        <c:delete val="0"/>
        <c:axPos val="b"/>
        <c:majorTickMark val="none"/>
        <c:minorTickMark val="none"/>
        <c:tickLblPos val="nextTo"/>
        <c:crossAx val="81366400"/>
        <c:crosses val="autoZero"/>
        <c:auto val="1"/>
        <c:lblAlgn val="ctr"/>
        <c:lblOffset val="100"/>
        <c:noMultiLvlLbl val="0"/>
      </c:catAx>
      <c:valAx>
        <c:axId val="813664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337469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CONFRONTO</a:t>
            </a:r>
            <a:r>
              <a:rPr lang="it-IT" baseline="0" dirty="0"/>
              <a:t> PUNTEGGI </a:t>
            </a:r>
            <a:r>
              <a:rPr lang="it-IT" baseline="0" dirty="0" smtClean="0"/>
              <a:t>NEGLI ULTIMI ANNI</a:t>
            </a:r>
            <a:endParaRPr lang="it-IT" baseline="0" dirty="0"/>
          </a:p>
          <a:p>
            <a:pPr>
              <a:defRPr/>
            </a:pPr>
            <a:r>
              <a:rPr lang="it-IT" baseline="0" dirty="0"/>
              <a:t>MATEMATICA</a:t>
            </a:r>
            <a:endParaRPr lang="it-IT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'ANDAMENTO ULTIMI ANNI'!$B$29</c:f>
              <c:strCache>
                <c:ptCount val="1"/>
                <c:pt idx="0">
                  <c:v>Padre Pio</c:v>
                </c:pt>
              </c:strCache>
            </c:strRef>
          </c:tx>
          <c:invertIfNegative val="0"/>
          <c:cat>
            <c:strRef>
              <c:f>'ANDAMENTO ULTIMI ANNI'!$C$28:$F$28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ANNI'!$C$29:$F$29</c:f>
              <c:numCache>
                <c:formatCode>0.0%</c:formatCode>
                <c:ptCount val="4"/>
                <c:pt idx="0">
                  <c:v>0.51700000000000002</c:v>
                </c:pt>
                <c:pt idx="1">
                  <c:v>0.50900000000000001</c:v>
                </c:pt>
                <c:pt idx="2">
                  <c:v>0.40500000000000003</c:v>
                </c:pt>
                <c:pt idx="3">
                  <c:v>0.41199999999999998</c:v>
                </c:pt>
              </c:numCache>
            </c:numRef>
          </c:val>
        </c:ser>
        <c:ser>
          <c:idx val="1"/>
          <c:order val="1"/>
          <c:tx>
            <c:strRef>
              <c:f>'ANDAMENTO ULTIMI ANNI'!$B$30</c:f>
              <c:strCache>
                <c:ptCount val="1"/>
                <c:pt idx="0">
                  <c:v>Puglia</c:v>
                </c:pt>
              </c:strCache>
            </c:strRef>
          </c:tx>
          <c:invertIfNegative val="0"/>
          <c:cat>
            <c:strRef>
              <c:f>'ANDAMENTO ULTIMI ANNI'!$C$28:$F$28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ANNI'!$C$30:$F$30</c:f>
              <c:numCache>
                <c:formatCode>0.0%</c:formatCode>
                <c:ptCount val="4"/>
                <c:pt idx="0">
                  <c:v>0.54</c:v>
                </c:pt>
                <c:pt idx="1">
                  <c:v>0.504</c:v>
                </c:pt>
                <c:pt idx="2">
                  <c:v>0.46700000000000003</c:v>
                </c:pt>
                <c:pt idx="3">
                  <c:v>0.49299999999999999</c:v>
                </c:pt>
              </c:numCache>
            </c:numRef>
          </c:val>
        </c:ser>
        <c:ser>
          <c:idx val="2"/>
          <c:order val="2"/>
          <c:tx>
            <c:strRef>
              <c:f>'ANDAMENTO ULTIMI ANNI'!$B$31</c:f>
              <c:strCache>
                <c:ptCount val="1"/>
                <c:pt idx="0">
                  <c:v>SUD</c:v>
                </c:pt>
              </c:strCache>
            </c:strRef>
          </c:tx>
          <c:invertIfNegative val="0"/>
          <c:cat>
            <c:strRef>
              <c:f>'ANDAMENTO ULTIMI ANNI'!$C$28:$F$28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ANNI'!$C$31:$F$31</c:f>
              <c:numCache>
                <c:formatCode>0.0%</c:formatCode>
                <c:ptCount val="4"/>
                <c:pt idx="0">
                  <c:v>0.53600000000000003</c:v>
                </c:pt>
                <c:pt idx="1">
                  <c:v>0.48799999999999999</c:v>
                </c:pt>
                <c:pt idx="2">
                  <c:v>0.44</c:v>
                </c:pt>
                <c:pt idx="3">
                  <c:v>0.46400000000000002</c:v>
                </c:pt>
              </c:numCache>
            </c:numRef>
          </c:val>
        </c:ser>
        <c:ser>
          <c:idx val="3"/>
          <c:order val="3"/>
          <c:tx>
            <c:strRef>
              <c:f>'ANDAMENTO ULTIMI ANNI'!$B$32</c:f>
              <c:strCache>
                <c:ptCount val="1"/>
                <c:pt idx="0">
                  <c:v>ITALIA</c:v>
                </c:pt>
              </c:strCache>
            </c:strRef>
          </c:tx>
          <c:invertIfNegative val="0"/>
          <c:cat>
            <c:strRef>
              <c:f>'ANDAMENTO ULTIMI ANNI'!$C$28:$F$28</c:f>
              <c:strCache>
                <c:ptCount val="4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  <c:pt idx="3">
                  <c:v>2016-2017</c:v>
                </c:pt>
              </c:strCache>
            </c:strRef>
          </c:cat>
          <c:val>
            <c:numRef>
              <c:f>'ANDAMENTO ULTIMI ANNI'!$C$32:$F$32</c:f>
              <c:numCache>
                <c:formatCode>0.0%</c:formatCode>
                <c:ptCount val="4"/>
                <c:pt idx="0">
                  <c:v>0.57299999999999995</c:v>
                </c:pt>
                <c:pt idx="1">
                  <c:v>0.53500000000000003</c:v>
                </c:pt>
                <c:pt idx="2">
                  <c:v>0.48099999999999998</c:v>
                </c:pt>
                <c:pt idx="3">
                  <c:v>0.50600000000000001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47968"/>
        <c:axId val="70820416"/>
      </c:barChart>
      <c:catAx>
        <c:axId val="33747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70820416"/>
        <c:crosses val="autoZero"/>
        <c:auto val="1"/>
        <c:lblAlgn val="ctr"/>
        <c:lblOffset val="100"/>
        <c:noMultiLvlLbl val="0"/>
      </c:catAx>
      <c:valAx>
        <c:axId val="7082041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33747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INVALSI 2016/2017</a:t>
            </a:r>
          </a:p>
          <a:p>
            <a:pPr>
              <a:defRPr/>
            </a:pPr>
            <a:r>
              <a:rPr lang="en-US"/>
              <a:t>Suddivisione alunni per livelli di apprendimento</a:t>
            </a:r>
          </a:p>
          <a:p>
            <a:pPr>
              <a:defRPr/>
            </a:pPr>
            <a:r>
              <a:rPr lang="en-US"/>
              <a:t>ITALIANO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'LIV ITA-MATE 16-17'!$B$4</c:f>
              <c:strCache>
                <c:ptCount val="1"/>
                <c:pt idx="0">
                  <c:v>livello 1</c:v>
                </c:pt>
              </c:strCache>
            </c:strRef>
          </c:tx>
          <c:invertIfNegative val="0"/>
          <c:cat>
            <c:strRef>
              <c:f>'LIV ITA-MATE 16-17'!$A$5:$A$13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16-17'!$B$5:$B$13</c:f>
              <c:numCache>
                <c:formatCode>0</c:formatCode>
                <c:ptCount val="9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6</c:v>
                </c:pt>
                <c:pt idx="5">
                  <c:v>9</c:v>
                </c:pt>
                <c:pt idx="6">
                  <c:v>5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</c:ser>
        <c:ser>
          <c:idx val="1"/>
          <c:order val="1"/>
          <c:tx>
            <c:strRef>
              <c:f>'LIV ITA-MATE 16-17'!$C$4</c:f>
              <c:strCache>
                <c:ptCount val="1"/>
                <c:pt idx="0">
                  <c:v>livello 2</c:v>
                </c:pt>
              </c:strCache>
            </c:strRef>
          </c:tx>
          <c:invertIfNegative val="0"/>
          <c:cat>
            <c:strRef>
              <c:f>'LIV ITA-MATE 16-17'!$A$5:$A$13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16-17'!$C$5:$C$13</c:f>
              <c:numCache>
                <c:formatCode>0</c:formatCode>
                <c:ptCount val="9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5</c:v>
                </c:pt>
                <c:pt idx="6">
                  <c:v>6</c:v>
                </c:pt>
                <c:pt idx="7">
                  <c:v>8</c:v>
                </c:pt>
                <c:pt idx="8">
                  <c:v>3</c:v>
                </c:pt>
              </c:numCache>
            </c:numRef>
          </c:val>
        </c:ser>
        <c:ser>
          <c:idx val="2"/>
          <c:order val="2"/>
          <c:tx>
            <c:strRef>
              <c:f>'LIV ITA-MATE 16-17'!$D$4</c:f>
              <c:strCache>
                <c:ptCount val="1"/>
                <c:pt idx="0">
                  <c:v>livello 3</c:v>
                </c:pt>
              </c:strCache>
            </c:strRef>
          </c:tx>
          <c:invertIfNegative val="0"/>
          <c:cat>
            <c:strRef>
              <c:f>'LIV ITA-MATE 16-17'!$A$5:$A$13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16-17'!$D$5:$D$13</c:f>
              <c:numCache>
                <c:formatCode>0</c:formatCode>
                <c:ptCount val="9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</c:numCache>
            </c:numRef>
          </c:val>
        </c:ser>
        <c:ser>
          <c:idx val="3"/>
          <c:order val="3"/>
          <c:tx>
            <c:strRef>
              <c:f>'LIV ITA-MATE 16-17'!$E$4</c:f>
              <c:strCache>
                <c:ptCount val="1"/>
                <c:pt idx="0">
                  <c:v>livello 4</c:v>
                </c:pt>
              </c:strCache>
            </c:strRef>
          </c:tx>
          <c:invertIfNegative val="0"/>
          <c:cat>
            <c:strRef>
              <c:f>'LIV ITA-MATE 16-17'!$A$5:$A$13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16-17'!$E$5:$E$13</c:f>
              <c:numCache>
                <c:formatCode>0</c:formatCode>
                <c:ptCount val="9"/>
                <c:pt idx="0">
                  <c:v>8</c:v>
                </c:pt>
                <c:pt idx="1">
                  <c:v>4</c:v>
                </c:pt>
                <c:pt idx="2">
                  <c:v>1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</c:numCache>
            </c:numRef>
          </c:val>
        </c:ser>
        <c:ser>
          <c:idx val="4"/>
          <c:order val="4"/>
          <c:tx>
            <c:strRef>
              <c:f>'LIV ITA-MATE 16-17'!$F$4</c:f>
              <c:strCache>
                <c:ptCount val="1"/>
                <c:pt idx="0">
                  <c:v>livello 5</c:v>
                </c:pt>
              </c:strCache>
            </c:strRef>
          </c:tx>
          <c:invertIfNegative val="0"/>
          <c:cat>
            <c:strRef>
              <c:f>'LIV ITA-MATE 16-17'!$A$5:$A$13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16-17'!$F$5:$F$13</c:f>
              <c:numCache>
                <c:formatCode>0</c:formatCode>
                <c:ptCount val="9"/>
                <c:pt idx="0">
                  <c:v>9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6</c:v>
                </c:pt>
                <c:pt idx="7">
                  <c:v>2</c:v>
                </c:pt>
                <c:pt idx="8">
                  <c:v>0</c:v>
                </c:pt>
              </c:numCache>
            </c:numRef>
          </c:val>
        </c:ser>
        <c:ser>
          <c:idx val="5"/>
          <c:order val="5"/>
          <c:tx>
            <c:strRef>
              <c:f>'LIV ITA-MATE 16-17'!$G$4</c:f>
              <c:strCache>
                <c:ptCount val="1"/>
                <c:pt idx="0">
                  <c:v>tot. Alunni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76387838716088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80213101130854E-3"/>
                  <c:y val="-2.76387838716088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680213101130854E-3"/>
                  <c:y val="7.128703764032240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4.1896191399672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949319639195832E-17"/>
                  <c:y val="7.128703764031602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949319639195832E-17"/>
                  <c:y val="7.128703764032240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2.76387838716088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6.24062715072499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'LIV ITA-MATE 16-17'!$A$5:$A$13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16-17'!$G$5:$G$13</c:f>
              <c:numCache>
                <c:formatCode>General</c:formatCode>
                <c:ptCount val="9"/>
                <c:pt idx="0" formatCode="0">
                  <c:v>25</c:v>
                </c:pt>
                <c:pt idx="1">
                  <c:v>25</c:v>
                </c:pt>
                <c:pt idx="2">
                  <c:v>17</c:v>
                </c:pt>
                <c:pt idx="3">
                  <c:v>24</c:v>
                </c:pt>
                <c:pt idx="4">
                  <c:v>18</c:v>
                </c:pt>
                <c:pt idx="5">
                  <c:v>23</c:v>
                </c:pt>
                <c:pt idx="6">
                  <c:v>25</c:v>
                </c:pt>
                <c:pt idx="7">
                  <c:v>20</c:v>
                </c:pt>
                <c:pt idx="8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33749504"/>
        <c:axId val="70824448"/>
      </c:barChart>
      <c:catAx>
        <c:axId val="33749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70824448"/>
        <c:crosses val="autoZero"/>
        <c:auto val="1"/>
        <c:lblAlgn val="ctr"/>
        <c:lblOffset val="100"/>
        <c:noMultiLvlLbl val="0"/>
      </c:catAx>
      <c:valAx>
        <c:axId val="70824448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33749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INVALSI 2016/2017 </a:t>
            </a:r>
          </a:p>
          <a:p>
            <a:pPr>
              <a:defRPr/>
            </a:pPr>
            <a:r>
              <a:rPr lang="en-US"/>
              <a:t>Suddivisione degli alunni per livelli di apprendimento  MATEMATICA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'LIV ITA-MATE 16-17'!$B$22</c:f>
              <c:strCache>
                <c:ptCount val="1"/>
                <c:pt idx="0">
                  <c:v>livello 1</c:v>
                </c:pt>
              </c:strCache>
            </c:strRef>
          </c:tx>
          <c:invertIfNegative val="0"/>
          <c:cat>
            <c:strRef>
              <c:f>'LIV ITA-MATE 16-17'!$A$23:$A$31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16-17'!$B$23:$B$31</c:f>
              <c:numCache>
                <c:formatCode>0</c:formatCode>
                <c:ptCount val="9"/>
                <c:pt idx="0">
                  <c:v>3</c:v>
                </c:pt>
                <c:pt idx="1">
                  <c:v>9</c:v>
                </c:pt>
                <c:pt idx="2">
                  <c:v>12</c:v>
                </c:pt>
                <c:pt idx="3">
                  <c:v>14</c:v>
                </c:pt>
                <c:pt idx="4">
                  <c:v>11</c:v>
                </c:pt>
                <c:pt idx="5">
                  <c:v>15</c:v>
                </c:pt>
                <c:pt idx="6">
                  <c:v>10</c:v>
                </c:pt>
                <c:pt idx="7">
                  <c:v>12</c:v>
                </c:pt>
                <c:pt idx="8">
                  <c:v>6</c:v>
                </c:pt>
              </c:numCache>
            </c:numRef>
          </c:val>
        </c:ser>
        <c:ser>
          <c:idx val="1"/>
          <c:order val="1"/>
          <c:tx>
            <c:strRef>
              <c:f>'LIV ITA-MATE 16-17'!$C$22</c:f>
              <c:strCache>
                <c:ptCount val="1"/>
                <c:pt idx="0">
                  <c:v>livello 2</c:v>
                </c:pt>
              </c:strCache>
            </c:strRef>
          </c:tx>
          <c:invertIfNegative val="0"/>
          <c:cat>
            <c:strRef>
              <c:f>'LIV ITA-MATE 16-17'!$A$23:$A$31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16-17'!$C$23:$C$31</c:f>
              <c:numCache>
                <c:formatCode>0</c:formatCode>
                <c:ptCount val="9"/>
                <c:pt idx="0">
                  <c:v>9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3</c:v>
                </c:pt>
                <c:pt idx="5">
                  <c:v>5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</c:numCache>
            </c:numRef>
          </c:val>
        </c:ser>
        <c:ser>
          <c:idx val="2"/>
          <c:order val="2"/>
          <c:tx>
            <c:strRef>
              <c:f>'LIV ITA-MATE 16-17'!$D$22</c:f>
              <c:strCache>
                <c:ptCount val="1"/>
                <c:pt idx="0">
                  <c:v>livello 3</c:v>
                </c:pt>
              </c:strCache>
            </c:strRef>
          </c:tx>
          <c:invertIfNegative val="0"/>
          <c:cat>
            <c:strRef>
              <c:f>'LIV ITA-MATE 16-17'!$A$23:$A$31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16-17'!$D$23:$D$31</c:f>
              <c:numCache>
                <c:formatCode>0</c:formatCode>
                <c:ptCount val="9"/>
                <c:pt idx="0">
                  <c:v>4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6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</c:ser>
        <c:ser>
          <c:idx val="3"/>
          <c:order val="3"/>
          <c:tx>
            <c:strRef>
              <c:f>'LIV ITA-MATE 16-17'!$E$22</c:f>
              <c:strCache>
                <c:ptCount val="1"/>
                <c:pt idx="0">
                  <c:v>livello 4</c:v>
                </c:pt>
              </c:strCache>
            </c:strRef>
          </c:tx>
          <c:invertIfNegative val="0"/>
          <c:cat>
            <c:strRef>
              <c:f>'LIV ITA-MATE 16-17'!$A$23:$A$31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16-17'!$E$23:$E$31</c:f>
              <c:numCache>
                <c:formatCode>0</c:formatCode>
                <c:ptCount val="9"/>
                <c:pt idx="0">
                  <c:v>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</c:ser>
        <c:ser>
          <c:idx val="4"/>
          <c:order val="4"/>
          <c:tx>
            <c:strRef>
              <c:f>'LIV ITA-MATE 16-17'!$F$22</c:f>
              <c:strCache>
                <c:ptCount val="1"/>
                <c:pt idx="0">
                  <c:v>livello 5</c:v>
                </c:pt>
              </c:strCache>
            </c:strRef>
          </c:tx>
          <c:invertIfNegative val="0"/>
          <c:cat>
            <c:strRef>
              <c:f>'LIV ITA-MATE 16-17'!$A$23:$A$31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16-17'!$F$23:$F$31</c:f>
              <c:numCache>
                <c:formatCode>0</c:formatCode>
                <c:ptCount val="9"/>
                <c:pt idx="0">
                  <c:v>4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6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</c:ser>
        <c:ser>
          <c:idx val="5"/>
          <c:order val="5"/>
          <c:tx>
            <c:strRef>
              <c:f>'LIV ITA-MATE 16-17'!$G$22</c:f>
              <c:strCache>
                <c:ptCount val="1"/>
                <c:pt idx="0">
                  <c:v>tot. Alunni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74953920163148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549965003135042E-17"/>
                  <c:y val="7.091719573145388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7.091719573146655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74953920163142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00246002460025E-3"/>
                  <c:y val="4.16788311626056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091719573145388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7.091719573145388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7.091719573146022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4600246002460025E-3"/>
                  <c:y val="-2.74953920163142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'LIV ITA-MATE 16-17'!$A$23:$A$31</c:f>
              <c:strCache>
                <c:ptCount val="9"/>
                <c:pt idx="0">
                  <c:v>3 A</c:v>
                </c:pt>
                <c:pt idx="1">
                  <c:v>3 B</c:v>
                </c:pt>
                <c:pt idx="2">
                  <c:v>3 C</c:v>
                </c:pt>
                <c:pt idx="3">
                  <c:v>3 D</c:v>
                </c:pt>
                <c:pt idx="4">
                  <c:v>3 E</c:v>
                </c:pt>
                <c:pt idx="5">
                  <c:v>3 F</c:v>
                </c:pt>
                <c:pt idx="6">
                  <c:v>3 G</c:v>
                </c:pt>
                <c:pt idx="7">
                  <c:v>3 H</c:v>
                </c:pt>
                <c:pt idx="8">
                  <c:v>3 I</c:v>
                </c:pt>
              </c:strCache>
            </c:strRef>
          </c:cat>
          <c:val>
            <c:numRef>
              <c:f>'LIV ITA-MATE 16-17'!$G$23:$G$31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17</c:v>
                </c:pt>
                <c:pt idx="3">
                  <c:v>24</c:v>
                </c:pt>
                <c:pt idx="4">
                  <c:v>18</c:v>
                </c:pt>
                <c:pt idx="5">
                  <c:v>23</c:v>
                </c:pt>
                <c:pt idx="6">
                  <c:v>25</c:v>
                </c:pt>
                <c:pt idx="7">
                  <c:v>20</c:v>
                </c:pt>
                <c:pt idx="8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1294848"/>
        <c:axId val="73646080"/>
      </c:barChart>
      <c:catAx>
        <c:axId val="41294848"/>
        <c:scaling>
          <c:orientation val="minMax"/>
        </c:scaling>
        <c:delete val="0"/>
        <c:axPos val="b"/>
        <c:majorTickMark val="none"/>
        <c:minorTickMark val="none"/>
        <c:tickLblPos val="nextTo"/>
        <c:crossAx val="73646080"/>
        <c:crosses val="autoZero"/>
        <c:auto val="1"/>
        <c:lblAlgn val="ctr"/>
        <c:lblOffset val="100"/>
        <c:noMultiLvlLbl val="0"/>
      </c:catAx>
      <c:valAx>
        <c:axId val="73646080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41294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6802-1F9C-4A19-8610-4CB3C307B7D9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24667-B289-4EEB-9A0E-30F1049C3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162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4667-B289-4EEB-9A0E-30F1049C310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301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5373216"/>
            <a:ext cx="7426855" cy="1152129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Scuola Media Statale    </a:t>
            </a:r>
            <a:r>
              <a:rPr lang="it-IT" b="1" i="1" dirty="0" smtClean="0">
                <a:solidFill>
                  <a:srgbClr val="002060"/>
                </a:solidFill>
              </a:rPr>
              <a:t>PADRE PIO</a:t>
            </a:r>
          </a:p>
          <a:p>
            <a:r>
              <a:rPr lang="it-IT" i="1" dirty="0" smtClean="0">
                <a:solidFill>
                  <a:srgbClr val="002060"/>
                </a:solidFill>
              </a:rPr>
              <a:t>Torremaggiore</a:t>
            </a:r>
            <a:endParaRPr lang="it-IT" i="1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60648"/>
            <a:ext cx="8074927" cy="496855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580112" y="6093295"/>
            <a:ext cx="3372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solidFill>
                  <a:srgbClr val="002060"/>
                </a:solidFill>
              </a:rPr>
              <a:t>A cura della Prof.ssa Filena </a:t>
            </a:r>
            <a:r>
              <a:rPr lang="it-IT" i="1" dirty="0" err="1">
                <a:solidFill>
                  <a:srgbClr val="002060"/>
                </a:solidFill>
              </a:rPr>
              <a:t>Celozzi</a:t>
            </a:r>
            <a:endParaRPr lang="it-IT" i="1" dirty="0">
              <a:solidFill>
                <a:srgbClr val="002060"/>
              </a:solidFill>
            </a:endParaRPr>
          </a:p>
          <a:p>
            <a:r>
              <a:rPr lang="it-IT" b="1" dirty="0">
                <a:solidFill>
                  <a:srgbClr val="002060"/>
                </a:solidFill>
              </a:rPr>
              <a:t>Funzione Strumentale area 3</a:t>
            </a:r>
          </a:p>
        </p:txBody>
      </p:sp>
    </p:spTree>
    <p:extLst>
      <p:ext uri="{BB962C8B-B14F-4D97-AF65-F5344CB8AC3E}">
        <p14:creationId xmlns:p14="http://schemas.microsoft.com/office/powerpoint/2010/main" val="44530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ANDAMENTO NEGLI ULTIMI ANNI SCOLASTICI</a:t>
            </a:r>
            <a:br>
              <a:rPr lang="it-IT" sz="3200" dirty="0" smtClean="0"/>
            </a:br>
            <a:r>
              <a:rPr lang="it-IT" sz="3200" dirty="0" smtClean="0"/>
              <a:t>MATEMATICA</a:t>
            </a:r>
            <a:endParaRPr lang="it-IT" sz="3200" dirty="0"/>
          </a:p>
        </p:txBody>
      </p:sp>
      <p:pic>
        <p:nvPicPr>
          <p:cNvPr id="3" name="Immagine 2" descr="C:\Users\Filena\Desktop\materiale INVALSI 2017\Rilevazione dati 2017\Andamento negli ultimi anni scolastici\Cattura tavola 7B MATEMATIC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848872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7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552247991"/>
              </p:ext>
            </p:extLst>
          </p:nvPr>
        </p:nvGraphicFramePr>
        <p:xfrm>
          <a:off x="863588" y="3212976"/>
          <a:ext cx="72008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 descr="C:\Users\Filena\Desktop\Catturamat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698477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1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LIVELLI DI APPRENDIMENTO</a:t>
            </a:r>
            <a:endParaRPr lang="it-IT" dirty="0"/>
          </a:p>
        </p:txBody>
      </p:sp>
      <p:pic>
        <p:nvPicPr>
          <p:cNvPr id="3" name="Immagine 2" descr="C:\Users\Filena\Desktop\materiale INVALSI 2017\Rilevazione dati 2017\Distribuzione degli studenti per livello di apprendimento\Cattura tavola 4A ITALIAN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97354"/>
            <a:ext cx="7344815" cy="46839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4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158979290"/>
              </p:ext>
            </p:extLst>
          </p:nvPr>
        </p:nvGraphicFramePr>
        <p:xfrm>
          <a:off x="1043608" y="1052736"/>
          <a:ext cx="71287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042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LIVELLI DI APPRENDIMENTO</a:t>
            </a:r>
            <a:endParaRPr lang="it-IT" dirty="0"/>
          </a:p>
        </p:txBody>
      </p:sp>
      <p:pic>
        <p:nvPicPr>
          <p:cNvPr id="3" name="Immagine 2" descr="C:\Users\Filena\Desktop\materiale INVALSI 2017\Rilevazione dati 2017\Distribuzione degli studenti per livello di apprendimento\Cattura  tavola 4B MATEMATIC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488831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95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921218729"/>
              </p:ext>
            </p:extLst>
          </p:nvPr>
        </p:nvGraphicFramePr>
        <p:xfrm>
          <a:off x="1043608" y="836712"/>
          <a:ext cx="727280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315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1843" y="260648"/>
            <a:ext cx="8229600" cy="57606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CONFRONTO LIVELLI CON MACRO-AREE 2016-2017</a:t>
            </a:r>
            <a:endParaRPr lang="it-IT" sz="2800" dirty="0"/>
          </a:p>
        </p:txBody>
      </p:sp>
      <p:pic>
        <p:nvPicPr>
          <p:cNvPr id="1026" name="Picture 2" descr="C:\Users\Filena\Desktop\I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59" y="980728"/>
            <a:ext cx="5701433" cy="259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ilena\Desktop\m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74171"/>
            <a:ext cx="5544615" cy="295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6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CORRELAZIONE TRA </a:t>
            </a:r>
            <a:br>
              <a:rPr lang="it-IT" sz="3200" dirty="0" smtClean="0"/>
            </a:br>
            <a:r>
              <a:rPr lang="it-IT" sz="3200" dirty="0" smtClean="0"/>
              <a:t>RISULTATI INVALSI </a:t>
            </a:r>
            <a:r>
              <a:rPr lang="it-IT" sz="3200" dirty="0"/>
              <a:t>-</a:t>
            </a:r>
            <a:r>
              <a:rPr lang="it-IT" sz="3200" dirty="0" smtClean="0"/>
              <a:t> VOTO DI CLASSE</a:t>
            </a:r>
            <a:endParaRPr lang="it-IT" sz="3200" dirty="0"/>
          </a:p>
        </p:txBody>
      </p:sp>
      <p:pic>
        <p:nvPicPr>
          <p:cNvPr id="3" name="Immagine 2" descr="C:\Users\Filena\Desktop\materiale INVALSI 2017\Rilevazione dati 2017\Correlazione tra risultati nelle prove INVALSI e voto di classe\Correlazione con voto di class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840759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44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EFFETTO SCUOLA RISPETTO ALLE MACRO-AREE</a:t>
            </a:r>
            <a:br>
              <a:rPr lang="it-IT" sz="3200" dirty="0" smtClean="0"/>
            </a:br>
            <a:r>
              <a:rPr lang="it-IT" sz="3200" dirty="0" smtClean="0"/>
              <a:t>ITALIANO</a:t>
            </a:r>
            <a:endParaRPr lang="it-IT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0444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0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EFFETTO SCUOLA RISPETTO ALLE MACRO - AREE</a:t>
            </a:r>
            <a:br>
              <a:rPr lang="it-IT" sz="3200" dirty="0" smtClean="0"/>
            </a:br>
            <a:r>
              <a:rPr lang="it-IT" sz="3200" dirty="0" smtClean="0"/>
              <a:t>MATEMATICA</a:t>
            </a:r>
            <a:endParaRPr lang="it-IT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87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16632"/>
            <a:ext cx="770910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NOVITÀ INVALSI 2017/2018</a:t>
            </a:r>
          </a:p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Introdotte dal D. </a:t>
            </a:r>
            <a:r>
              <a:rPr lang="it-IT" sz="3200" b="1" dirty="0" err="1" smtClean="0">
                <a:solidFill>
                  <a:srgbClr val="002060"/>
                </a:solidFill>
              </a:rPr>
              <a:t>Lgs</a:t>
            </a:r>
            <a:r>
              <a:rPr lang="it-IT" sz="3200" b="1" dirty="0" smtClean="0">
                <a:solidFill>
                  <a:srgbClr val="002060"/>
                </a:solidFill>
              </a:rPr>
              <a:t> 62/2017 e </a:t>
            </a:r>
          </a:p>
          <a:p>
            <a:pPr algn="ctr"/>
            <a:r>
              <a:rPr lang="it-IT" sz="3200" b="1" dirty="0" smtClean="0">
                <a:solidFill>
                  <a:srgbClr val="002060"/>
                </a:solidFill>
              </a:rPr>
              <a:t>DD. MM attuativi 741 – 742 del 3/10/2017</a:t>
            </a:r>
            <a:endParaRPr lang="it-IT" sz="3200" b="1" dirty="0">
              <a:solidFill>
                <a:srgbClr val="00206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844824"/>
            <a:ext cx="37444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CBT – Computer </a:t>
            </a:r>
            <a:r>
              <a:rPr lang="it-IT" b="1" dirty="0" err="1" smtClean="0">
                <a:solidFill>
                  <a:srgbClr val="002060"/>
                </a:solidFill>
              </a:rPr>
              <a:t>Based</a:t>
            </a:r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</a:rPr>
              <a:t>Testing</a:t>
            </a:r>
            <a:r>
              <a:rPr lang="it-IT" b="1" dirty="0" smtClean="0">
                <a:solidFill>
                  <a:srgbClr val="002060"/>
                </a:solidFill>
              </a:rPr>
              <a:t>   ON LINE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PROVA D’INGLESE </a:t>
            </a:r>
          </a:p>
          <a:p>
            <a:endParaRPr lang="it-IT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SVOLGIMENTO AD APRILE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NON PIU’ LEGATI ESAME DI STATO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ELIMINAZIONE DI PUNTEGGI</a:t>
            </a:r>
          </a:p>
          <a:p>
            <a:endParaRPr lang="it-IT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ANCORAGGIO DELLE PROVE</a:t>
            </a:r>
          </a:p>
          <a:p>
            <a:pPr marL="285750" indent="-285750">
              <a:buFont typeface="Wingdings" pitchFamily="2" charset="2"/>
              <a:buChar char="q"/>
            </a:pPr>
            <a:endParaRPr lang="it-IT" b="1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2060"/>
                </a:solidFill>
              </a:rPr>
              <a:t>DESCRIZIONE LIVELLI COMPETENZE ACQUSITE PER I 5  LIVELLI DI APPRENDIMENTO</a:t>
            </a:r>
            <a:endParaRPr lang="it-IT" b="1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it-IT" b="1" dirty="0" smtClean="0">
              <a:solidFill>
                <a:srgbClr val="002060"/>
              </a:solidFill>
            </a:endParaRPr>
          </a:p>
          <a:p>
            <a:r>
              <a:rPr lang="it-IT" b="1" dirty="0" smtClean="0">
                <a:solidFill>
                  <a:srgbClr val="002060"/>
                </a:solidFill>
              </a:rPr>
              <a:t>  </a:t>
            </a:r>
          </a:p>
          <a:p>
            <a:endParaRPr lang="it-IT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it-IT" dirty="0" smtClean="0"/>
          </a:p>
          <a:p>
            <a:pPr marL="285750" indent="-285750">
              <a:buFont typeface="Wingdings" pitchFamily="2" charset="2"/>
              <a:buChar char="q"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981840" y="5284731"/>
            <a:ext cx="3625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INDIVIDUAZIONE </a:t>
            </a:r>
            <a:r>
              <a:rPr lang="it-IT" b="1" dirty="0" smtClean="0">
                <a:solidFill>
                  <a:srgbClr val="002060"/>
                </a:solidFill>
              </a:rPr>
              <a:t>LIVELLI </a:t>
            </a:r>
            <a:r>
              <a:rPr lang="it-IT" b="1" dirty="0">
                <a:solidFill>
                  <a:srgbClr val="002060"/>
                </a:solidFill>
              </a:rPr>
              <a:t>DI ABILITA</a:t>
            </a:r>
            <a:r>
              <a:rPr lang="it-IT" b="1" dirty="0" smtClean="0">
                <a:solidFill>
                  <a:srgbClr val="002060"/>
                </a:solidFill>
              </a:rPr>
              <a:t>’</a:t>
            </a:r>
          </a:p>
          <a:p>
            <a:pPr algn="ctr"/>
            <a:r>
              <a:rPr lang="it-IT" b="1" dirty="0" smtClean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ITALIANO - MATEMATICA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983665" y="4029829"/>
            <a:ext cx="3854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CONFRONTO DIACRONICO DEI RISULTATI DI PROVE EFFETTUATE IN MOMENTI DIVERSI</a:t>
            </a:r>
            <a:endParaRPr lang="it-IT" b="1" dirty="0">
              <a:solidFill>
                <a:srgbClr val="002060"/>
              </a:solidFill>
            </a:endParaRPr>
          </a:p>
        </p:txBody>
      </p:sp>
      <p:cxnSp>
        <p:nvCxnSpPr>
          <p:cNvPr id="8" name="Connettore 2 7"/>
          <p:cNvCxnSpPr>
            <a:endCxn id="6" idx="1"/>
          </p:cNvCxnSpPr>
          <p:nvPr/>
        </p:nvCxnSpPr>
        <p:spPr>
          <a:xfrm flipV="1">
            <a:off x="4198420" y="4491494"/>
            <a:ext cx="785245" cy="406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4198420" y="5051758"/>
            <a:ext cx="783420" cy="393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5201129" y="2641460"/>
            <a:ext cx="2250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READING - LISTENING</a:t>
            </a:r>
            <a:endParaRPr lang="it-IT" b="1" dirty="0">
              <a:solidFill>
                <a:srgbClr val="002060"/>
              </a:solidFill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3345620" y="2826126"/>
            <a:ext cx="14749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29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95320" cy="1008112"/>
          </a:xfrm>
        </p:spPr>
        <p:txBody>
          <a:bodyPr>
            <a:noAutofit/>
          </a:bodyPr>
          <a:lstStyle/>
          <a:p>
            <a:r>
              <a:rPr lang="it-IT" sz="2800" dirty="0" smtClean="0"/>
              <a:t>CONFRONTO PUNTEGGIO OSSERVATO - EFFETTO SCUOLA</a:t>
            </a:r>
            <a:br>
              <a:rPr lang="it-IT" sz="2800" dirty="0" smtClean="0"/>
            </a:br>
            <a:r>
              <a:rPr lang="it-IT" sz="2800" dirty="0" smtClean="0"/>
              <a:t>ITALIANO</a:t>
            </a:r>
            <a:endParaRPr lang="it-IT" sz="2800" dirty="0"/>
          </a:p>
        </p:txBody>
      </p:sp>
      <p:pic>
        <p:nvPicPr>
          <p:cNvPr id="1026" name="Picture 2" descr="C:\Users\Filena\Desktop\Catturaeffetto scuola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41682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922114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CONFRONTO PUNTEGGIO OSSERVATO - EFFETTO SCUOLA </a:t>
            </a:r>
            <a:br>
              <a:rPr lang="it-IT" sz="3200" dirty="0" smtClean="0"/>
            </a:br>
            <a:r>
              <a:rPr lang="it-IT" sz="3200" dirty="0" smtClean="0"/>
              <a:t>MATEMATICA</a:t>
            </a:r>
            <a:endParaRPr lang="it-IT" sz="3200" dirty="0"/>
          </a:p>
        </p:txBody>
      </p:sp>
      <p:pic>
        <p:nvPicPr>
          <p:cNvPr id="2050" name="Picture 2" descr="C:\Users\Filena\Desktop\Catturaeffetto scolam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77686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994122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002060"/>
                </a:solidFill>
              </a:rPr>
              <a:t>EVOLUZIONE DEI RISULTATI DA UN LIVELLO SCOLARE AL SUCCESSIVO</a:t>
            </a:r>
            <a:endParaRPr lang="it-IT" sz="2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Filena\Desktop\Cattura differenze per area geografi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1340768"/>
            <a:ext cx="7332166" cy="4674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3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ilena\Desktop\differenze per mate livell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866775"/>
            <a:ext cx="7221537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7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148478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it-IT" dirty="0">
                <a:solidFill>
                  <a:srgbClr val="002060"/>
                </a:solidFill>
              </a:rPr>
              <a:t>S</a:t>
            </a:r>
            <a:r>
              <a:rPr lang="it-IT" dirty="0" smtClean="0">
                <a:solidFill>
                  <a:srgbClr val="002060"/>
                </a:solidFill>
              </a:rPr>
              <a:t>i </a:t>
            </a:r>
            <a:r>
              <a:rPr lang="it-IT" dirty="0">
                <a:solidFill>
                  <a:srgbClr val="002060"/>
                </a:solidFill>
              </a:rPr>
              <a:t>conferma quanto osservato negli ultimi anni, ossia gli allievi della scuola</a:t>
            </a:r>
          </a:p>
          <a:p>
            <a:r>
              <a:rPr lang="it-IT" dirty="0">
                <a:solidFill>
                  <a:srgbClr val="002060"/>
                </a:solidFill>
              </a:rPr>
              <a:t>primaria partono da livelli di competenza molto simili in tutte le aree del</a:t>
            </a:r>
          </a:p>
          <a:p>
            <a:r>
              <a:rPr lang="it-IT" dirty="0">
                <a:solidFill>
                  <a:srgbClr val="002060"/>
                </a:solidFill>
              </a:rPr>
              <a:t>Paese, ma essi tendono a differenziarsi, anche sensibilmente, nei livelli</a:t>
            </a:r>
          </a:p>
          <a:p>
            <a:r>
              <a:rPr lang="it-IT" dirty="0">
                <a:solidFill>
                  <a:srgbClr val="002060"/>
                </a:solidFill>
              </a:rPr>
              <a:t>scolastici più </a:t>
            </a:r>
            <a:r>
              <a:rPr lang="it-IT" dirty="0" smtClean="0">
                <a:solidFill>
                  <a:srgbClr val="002060"/>
                </a:solidFill>
              </a:rPr>
              <a:t>elevati;</a:t>
            </a:r>
          </a:p>
          <a:p>
            <a:pPr marL="285750" indent="-285750">
              <a:buFont typeface="Wingdings" pitchFamily="2" charset="2"/>
              <a:buChar char="Ø"/>
            </a:pPr>
            <a:endParaRPr lang="it-IT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Gli </a:t>
            </a:r>
            <a:r>
              <a:rPr lang="it-IT" dirty="0">
                <a:solidFill>
                  <a:srgbClr val="002060"/>
                </a:solidFill>
              </a:rPr>
              <a:t>esiti delle prove INVALSI 2017 </a:t>
            </a:r>
            <a:r>
              <a:rPr lang="it-IT" dirty="0" smtClean="0">
                <a:solidFill>
                  <a:srgbClr val="002060"/>
                </a:solidFill>
              </a:rPr>
              <a:t> evidenziano una  </a:t>
            </a:r>
            <a:r>
              <a:rPr lang="it-IT" dirty="0">
                <a:solidFill>
                  <a:srgbClr val="002060"/>
                </a:solidFill>
              </a:rPr>
              <a:t>forte </a:t>
            </a:r>
            <a:r>
              <a:rPr lang="it-IT" dirty="0" smtClean="0">
                <a:solidFill>
                  <a:srgbClr val="002060"/>
                </a:solidFill>
              </a:rPr>
              <a:t>variabilità all’interno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delle </a:t>
            </a:r>
            <a:r>
              <a:rPr lang="it-IT" dirty="0">
                <a:solidFill>
                  <a:srgbClr val="002060"/>
                </a:solidFill>
              </a:rPr>
              <a:t>regioni, tra le scuole e le classi e l’efficacia relative delle </a:t>
            </a:r>
            <a:r>
              <a:rPr lang="it-IT" dirty="0" smtClean="0">
                <a:solidFill>
                  <a:srgbClr val="002060"/>
                </a:solidFill>
              </a:rPr>
              <a:t>scuole;</a:t>
            </a:r>
          </a:p>
          <a:p>
            <a:pPr marL="285750" indent="-285750">
              <a:buFont typeface="Wingdings" pitchFamily="2" charset="2"/>
              <a:buChar char="Ø"/>
            </a:pPr>
            <a:endParaRPr lang="it-IT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Nel </a:t>
            </a:r>
            <a:r>
              <a:rPr lang="it-IT" dirty="0">
                <a:solidFill>
                  <a:srgbClr val="002060"/>
                </a:solidFill>
              </a:rPr>
              <a:t>Mezzogiorno la variabilità dei risultati </a:t>
            </a:r>
            <a:r>
              <a:rPr lang="it-IT" i="1" dirty="0">
                <a:solidFill>
                  <a:srgbClr val="002060"/>
                </a:solidFill>
              </a:rPr>
              <a:t>tra </a:t>
            </a:r>
            <a:r>
              <a:rPr lang="it-IT" dirty="0">
                <a:solidFill>
                  <a:srgbClr val="002060"/>
                </a:solidFill>
              </a:rPr>
              <a:t>scuole e </a:t>
            </a:r>
            <a:r>
              <a:rPr lang="it-IT" i="1" dirty="0">
                <a:solidFill>
                  <a:srgbClr val="002060"/>
                </a:solidFill>
              </a:rPr>
              <a:t>tra </a:t>
            </a:r>
            <a:r>
              <a:rPr lang="it-IT" dirty="0">
                <a:solidFill>
                  <a:srgbClr val="002060"/>
                </a:solidFill>
              </a:rPr>
              <a:t>classi è molto</a:t>
            </a:r>
          </a:p>
          <a:p>
            <a:r>
              <a:rPr lang="it-IT" dirty="0">
                <a:solidFill>
                  <a:srgbClr val="002060"/>
                </a:solidFill>
              </a:rPr>
              <a:t>elevata, anche nel primo ciclo </a:t>
            </a:r>
            <a:r>
              <a:rPr lang="it-IT" dirty="0" smtClean="0">
                <a:solidFill>
                  <a:srgbClr val="002060"/>
                </a:solidFill>
              </a:rPr>
              <a:t>d’istruzione;</a:t>
            </a:r>
          </a:p>
          <a:p>
            <a:pPr marL="285750" indent="-285750">
              <a:buFont typeface="Wingdings" pitchFamily="2" charset="2"/>
              <a:buChar char="Ø"/>
            </a:pPr>
            <a:endParaRPr lang="it-IT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</a:rPr>
              <a:t>In terza secondaria di primo grado  il Nord-Ovest e il Nord-Est conseguono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risultati significativamente superiori alla media nazionale, il Centro risultati intorno alla media e il Sud e Isole risultati al di sotto di essa.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                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           </a:t>
            </a:r>
            <a:r>
              <a:rPr lang="it-IT" b="1" dirty="0" smtClean="0">
                <a:solidFill>
                  <a:srgbClr val="002060"/>
                </a:solidFill>
              </a:rPr>
              <a:t>( da Rapporto  Rilevazioni Nazionali 2016/2017)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604067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002060"/>
                </a:solidFill>
              </a:rPr>
              <a:t>CONSIDERAZIONI CONCLUSIVE INVALSI 16/17</a:t>
            </a:r>
            <a:endParaRPr lang="it-IT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1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328592" cy="706090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PUNTEGGI GENERALI - ITALIANO</a:t>
            </a:r>
            <a:endParaRPr lang="it-IT" sz="3200" dirty="0"/>
          </a:p>
        </p:txBody>
      </p:sp>
      <p:pic>
        <p:nvPicPr>
          <p:cNvPr id="3" name="Immagine 2" descr="C:\Users\Filena\Desktop\materiale INVALSI 2017\Rilevazione dati 2017\Punteggi Generali\Cattura tavola 1A ITALIAN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7632848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1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DETTAGLI PROVA ITALIANO</a:t>
            </a:r>
            <a:endParaRPr lang="it-IT" dirty="0"/>
          </a:p>
        </p:txBody>
      </p:sp>
      <p:pic>
        <p:nvPicPr>
          <p:cNvPr id="1027" name="Picture 3" descr="C:\Users\Filena\Desktop\Cattura it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92088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21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PUNTEGGI GENERALI - MATEMATICA</a:t>
            </a:r>
            <a:endParaRPr lang="it-IT" dirty="0"/>
          </a:p>
        </p:txBody>
      </p:sp>
      <p:pic>
        <p:nvPicPr>
          <p:cNvPr id="3" name="Immagine 2" descr="C:\Users\Filena\Desktop\materiale INVALSI 2017\Rilevazione dati 2017\Punteggi Generali\Cattura tavola 1B MATEMATIC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1" y="980728"/>
            <a:ext cx="7815401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147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DETTAGLI PROVA MATEMATICA </a:t>
            </a:r>
            <a:br>
              <a:rPr lang="it-IT" dirty="0" smtClean="0"/>
            </a:br>
            <a:r>
              <a:rPr lang="it-IT" dirty="0" smtClean="0"/>
              <a:t>AMBITI</a:t>
            </a:r>
            <a:endParaRPr lang="it-IT" dirty="0"/>
          </a:p>
        </p:txBody>
      </p:sp>
      <p:pic>
        <p:nvPicPr>
          <p:cNvPr id="3" name="Picture 2" descr="C:\Users\Filena\Desktop\Cattura matam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1628801"/>
            <a:ext cx="8897937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24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MATEMATICA - DIMENSIONI</a:t>
            </a:r>
            <a:endParaRPr lang="it-IT" dirty="0"/>
          </a:p>
        </p:txBody>
      </p:sp>
      <p:pic>
        <p:nvPicPr>
          <p:cNvPr id="3" name="Picture 2" descr="C:\Users\Filena\Desktop\Cattura matdi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340769"/>
            <a:ext cx="813690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8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ANDAMENTO NEGLI ULTIMI ANNI SCOLASTICI</a:t>
            </a:r>
            <a:br>
              <a:rPr lang="it-IT" sz="3200" dirty="0" smtClean="0"/>
            </a:br>
            <a:r>
              <a:rPr lang="it-IT" sz="3200" dirty="0" smtClean="0"/>
              <a:t>ITALIANO</a:t>
            </a:r>
            <a:endParaRPr lang="it-IT" sz="3200" dirty="0"/>
          </a:p>
        </p:txBody>
      </p:sp>
      <p:pic>
        <p:nvPicPr>
          <p:cNvPr id="3" name="Immagine 2" descr="C:\Users\Filena\Desktop\materiale INVALSI 2017\Rilevazione dati 2017\Andamento negli ultimi anni scolastici\Cattura tavola 7A ITALIAN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04" y="1268760"/>
            <a:ext cx="7200800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53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840671686"/>
              </p:ext>
            </p:extLst>
          </p:nvPr>
        </p:nvGraphicFramePr>
        <p:xfrm>
          <a:off x="1000563" y="2924944"/>
          <a:ext cx="6624735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8" name="Picture 2" descr="C:\Users\Filena\Desktop\Cattura confri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488832" cy="240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3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356</Words>
  <Application>Microsoft Office PowerPoint</Application>
  <PresentationFormat>Presentazione su schermo (4:3)</PresentationFormat>
  <Paragraphs>87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Presentazione standard di PowerPoint</vt:lpstr>
      <vt:lpstr>Presentazione standard di PowerPoint</vt:lpstr>
      <vt:lpstr>PUNTEGGI GENERALI - ITALIANO</vt:lpstr>
      <vt:lpstr>DETTAGLI PROVA ITALIANO</vt:lpstr>
      <vt:lpstr>PUNTEGGI GENERALI - MATEMATICA</vt:lpstr>
      <vt:lpstr>DETTAGLI PROVA MATEMATICA  AMBITI</vt:lpstr>
      <vt:lpstr>MATEMATICA - DIMENSIONI</vt:lpstr>
      <vt:lpstr>ANDAMENTO NEGLI ULTIMI ANNI SCOLASTICI ITALIANO</vt:lpstr>
      <vt:lpstr>Presentazione standard di PowerPoint</vt:lpstr>
      <vt:lpstr>ANDAMENTO NEGLI ULTIMI ANNI SCOLASTICI MATEMATICA</vt:lpstr>
      <vt:lpstr>Presentazione standard di PowerPoint</vt:lpstr>
      <vt:lpstr>LIVELLI DI APPRENDIMENTO</vt:lpstr>
      <vt:lpstr>Presentazione standard di PowerPoint</vt:lpstr>
      <vt:lpstr>LIVELLI DI APPRENDIMENTO</vt:lpstr>
      <vt:lpstr>Presentazione standard di PowerPoint</vt:lpstr>
      <vt:lpstr>CONFRONTO LIVELLI CON MACRO-AREE 2016-2017</vt:lpstr>
      <vt:lpstr>CORRELAZIONE TRA  RISULTATI INVALSI - VOTO DI CLASSE</vt:lpstr>
      <vt:lpstr>EFFETTO SCUOLA RISPETTO ALLE MACRO-AREE ITALIANO</vt:lpstr>
      <vt:lpstr>EFFETTO SCUOLA RISPETTO ALLE MACRO - AREE MATEMATICA</vt:lpstr>
      <vt:lpstr>CONFRONTO PUNTEGGIO OSSERVATO - EFFETTO SCUOLA ITALIANO</vt:lpstr>
      <vt:lpstr>CONFRONTO PUNTEGGIO OSSERVATO - EFFETTO SCUOLA  MATEMATICA</vt:lpstr>
      <vt:lpstr>EVOLUZIONE DEI RISULTATI DA UN LIVELLO SCOLARE AL SUCCESSIVO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Filena</dc:creator>
  <cp:lastModifiedBy>Filena</cp:lastModifiedBy>
  <cp:revision>41</cp:revision>
  <dcterms:created xsi:type="dcterms:W3CDTF">2017-10-12T16:50:25Z</dcterms:created>
  <dcterms:modified xsi:type="dcterms:W3CDTF">2017-10-15T18:17:46Z</dcterms:modified>
</cp:coreProperties>
</file>