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78" d="100"/>
          <a:sy n="78" d="100"/>
        </p:scale>
        <p:origin x="276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8A9BD-E067-4010-89A1-82B652EE3E78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497AA-5A27-49D2-9071-967F3DBC09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4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497AA-5A27-49D2-9071-967F3DBC099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760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9BC7-22BF-4FAE-88D6-2E09F2881A44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A3F0-1202-4D95-97AB-3EDA7E23A618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9BC7-22BF-4FAE-88D6-2E09F2881A44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A3F0-1202-4D95-97AB-3EDA7E23A6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9BC7-22BF-4FAE-88D6-2E09F2881A44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A3F0-1202-4D95-97AB-3EDA7E23A6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9BC7-22BF-4FAE-88D6-2E09F2881A44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A3F0-1202-4D95-97AB-3EDA7E23A6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9BC7-22BF-4FAE-88D6-2E09F2881A44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A3F0-1202-4D95-97AB-3EDA7E23A618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9BC7-22BF-4FAE-88D6-2E09F2881A44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A3F0-1202-4D95-97AB-3EDA7E23A6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9BC7-22BF-4FAE-88D6-2E09F2881A44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A3F0-1202-4D95-97AB-3EDA7E23A6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9BC7-22BF-4FAE-88D6-2E09F2881A44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A3F0-1202-4D95-97AB-3EDA7E23A6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9BC7-22BF-4FAE-88D6-2E09F2881A44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A3F0-1202-4D95-97AB-3EDA7E23A6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9BC7-22BF-4FAE-88D6-2E09F2881A44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A3F0-1202-4D95-97AB-3EDA7E23A6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9BC7-22BF-4FAE-88D6-2E09F2881A44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63A3F0-1202-4D95-97AB-3EDA7E23A618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0B9BC7-22BF-4FAE-88D6-2E09F2881A44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63A3F0-1202-4D95-97AB-3EDA7E23A618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LA DIETA MEDITERRANEA 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SECONDO LA PIRAMIDE ALIMENTARE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1400" dirty="0" smtClean="0">
                <a:solidFill>
                  <a:schemeClr val="tx1"/>
                </a:solidFill>
              </a:rPr>
              <a:t>Com’ è disposta la dieta mediterranea di </a:t>
            </a:r>
            <a:r>
              <a:rPr lang="it-IT" sz="1400" dirty="0">
                <a:solidFill>
                  <a:schemeClr val="tx1"/>
                </a:solidFill>
              </a:rPr>
              <a:t>A</a:t>
            </a:r>
            <a:r>
              <a:rPr lang="it-IT" sz="1400" dirty="0" smtClean="0">
                <a:solidFill>
                  <a:schemeClr val="tx1"/>
                </a:solidFill>
              </a:rPr>
              <a:t>ncel Keys sulla piramide alimentare </a:t>
            </a:r>
            <a:endParaRPr lang="it-IT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14:shred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Chi è Ancel Keys?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600" dirty="0" smtClean="0"/>
              <a:t>Ancel Keys è stato un noto biologo e fisiologo.</a:t>
            </a:r>
          </a:p>
          <a:p>
            <a:r>
              <a:rPr lang="it-IT" sz="1600" dirty="0" smtClean="0"/>
              <a:t>Ha vissuto per più di 100 anni e viene ricordato per i suoi studi sulle malattie cardiovascolari e quindi sull’ alimentazione e le malattie sanguigne causate da una scorretta alimentazione.   </a:t>
            </a:r>
          </a:p>
          <a:p>
            <a:r>
              <a:rPr lang="it-IT" sz="1600" dirty="0" smtClean="0"/>
              <a:t>In Italia viene ricordato per lo studio della dieta mediterranea e di come poteva essere disposta sulla piramide alimentare, la quale fu inventata da egli stesso.</a:t>
            </a:r>
          </a:p>
          <a:p>
            <a:r>
              <a:rPr lang="it-IT" sz="1600" dirty="0" smtClean="0"/>
              <a:t>Oggi la dieta mediterranea è il modello di dieta per eccellenza anche grazie allo statunitense.</a:t>
            </a:r>
          </a:p>
          <a:p>
            <a:r>
              <a:rPr lang="it-IT" sz="1600" dirty="0" smtClean="0"/>
              <a:t>Ancel  Keys era appunto americano d’ origine ma si immerse completamente nel mondo dell’ alimentazione tradizionale dei paesi del bacino mediterraneo.</a:t>
            </a:r>
          </a:p>
          <a:p>
            <a:r>
              <a:rPr lang="it-IT" sz="1600" dirty="0" smtClean="0"/>
              <a:t>Nonostante visse per decenni in Europa, decise comunque di tornare in America per vivere lì gli ultimi anni della sua vita</a:t>
            </a:r>
          </a:p>
          <a:p>
            <a:endParaRPr lang="it-IT" sz="1600" dirty="0" smtClean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20000">
        <p15:prstTrans prst="curtains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DIETA MEDITERRANEA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7787208" cy="1853560"/>
          </a:xfrm>
        </p:spPr>
        <p:txBody>
          <a:bodyPr>
            <a:normAutofit fontScale="32500" lnSpcReduction="20000"/>
          </a:bodyPr>
          <a:lstStyle/>
          <a:p>
            <a:r>
              <a:rPr lang="it-IT" sz="3400" dirty="0" smtClean="0"/>
              <a:t>La </a:t>
            </a:r>
            <a:r>
              <a:rPr lang="it-IT" sz="3400" b="1" dirty="0" smtClean="0"/>
              <a:t>dieta mediterranea</a:t>
            </a:r>
            <a:r>
              <a:rPr lang="it-IT" sz="3400" dirty="0" smtClean="0"/>
              <a:t> è un tipo di alimentazione ispirato ai paesi che si affacciano sul mediterraneo (come l'Italia del sud, la Spagna e la Grecia) negli anni cinquanta del XX secolo</a:t>
            </a:r>
            <a:r>
              <a:rPr lang="it-IT" sz="3400" baseline="30000" dirty="0" smtClean="0"/>
              <a:t>,</a:t>
            </a:r>
            <a:r>
              <a:rPr lang="it-IT" sz="3400" dirty="0" smtClean="0"/>
              <a:t> riconosciuta dall‘UNESCO come bene protetto e inserito nella lista dei patrimoni orali ma anche alimentari.</a:t>
            </a:r>
          </a:p>
          <a:p>
            <a:r>
              <a:rPr lang="it-IT" sz="3400" dirty="0" smtClean="0"/>
              <a:t>Questo tipo di alimentazione si basa soprattutto sul consumo di cereali, frutta, verdura, semi, olio di oliva (grasso insaturo), rispetto ad un più raro uso di carni rosse e grassi animali (grassi saturi), mentre presenta un consumo moderato di pesce, carne bianca (pollame), legumi, uova, latticini, vino rosso, dolci. Già alcuni dietologi medici - come il francese Carton o lo svizzero  - avevano già ideato alcune ipotesi sugli effetti di un’ alimentazione dove era limitato il consumo di prodotti di origine animale come latticini, carne, uova. Il concetto di dieta mediterranea è stato introdotto e studiato inizialmente dal fisiologo statunitense Ancel Keys, il quale ne ha indagato quest’ effetto delle malattie cardiovascolari in una celebre ricerca su sette nazioni, il </a:t>
            </a:r>
            <a:r>
              <a:rPr lang="it-IT" sz="3400" i="1" dirty="0" smtClean="0"/>
              <a:t>Seven Country Study</a:t>
            </a:r>
            <a:r>
              <a:rPr lang="it-IT" sz="3400" baseline="30000" dirty="0" smtClean="0"/>
              <a:t>.</a:t>
            </a:r>
            <a:endParaRPr lang="it-IT" sz="3400" dirty="0" smtClean="0"/>
          </a:p>
          <a:p>
            <a:endParaRPr lang="it-IT" dirty="0"/>
          </a:p>
        </p:txBody>
      </p:sp>
      <p:pic>
        <p:nvPicPr>
          <p:cNvPr id="21506" name="Picture 2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861048"/>
            <a:ext cx="4208165" cy="2713357"/>
          </a:xfrm>
          <a:prstGeom prst="rect">
            <a:avLst/>
          </a:prstGeom>
          <a:noFill/>
        </p:spPr>
      </p:pic>
      <p:pic>
        <p:nvPicPr>
          <p:cNvPr id="21508" name="Picture 4" descr="Immagine correla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4383" y="3861048"/>
            <a:ext cx="4305609" cy="266429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0">
        <p14:switch dir="r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FF0000"/>
                </a:solidFill>
              </a:rPr>
              <a:t>COME SONO DISPOSTI I PRINCIPI NUTRITIVI SULLA PIRAMIDE ALIMENTARE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sz="1400" dirty="0" smtClean="0"/>
              <a:t>La piramide alimentare comprende vari gruppi e principi nutritivi disposti in tal modo:</a:t>
            </a:r>
          </a:p>
          <a:p>
            <a:r>
              <a:rPr lang="it-IT" sz="1400" dirty="0" smtClean="0"/>
              <a:t>La prima cosa da fare alla base della piramide è l’esercizio fisico da effettuare possibilmente</a:t>
            </a:r>
          </a:p>
          <a:p>
            <a:r>
              <a:rPr lang="it-IT" sz="1400" dirty="0" smtClean="0"/>
              <a:t>Poi vengono carboidrati (pane, pasta,riso) e vitamine(frutta, verdura, legumi) da consumare entrambi 5 volte al giorno</a:t>
            </a:r>
          </a:p>
          <a:p>
            <a:r>
              <a:rPr lang="it-IT" sz="1400" dirty="0" smtClean="0"/>
              <a:t>Dopo ci sono pesce e frutti di mare(cozze, vongole, crostacei) da consumare frequentemente, almeno 2 volte alla settimana</a:t>
            </a:r>
          </a:p>
          <a:p>
            <a:r>
              <a:rPr lang="it-IT" sz="1400" dirty="0" smtClean="0"/>
              <a:t>Dopo ancora ci sono le proteine (latte e derivati, carni bianche, uova) e anche il vino da consumare moderatamente, qualche volta durante la settimana</a:t>
            </a:r>
          </a:p>
          <a:p>
            <a:r>
              <a:rPr lang="it-IT" sz="1400" dirty="0" smtClean="0"/>
              <a:t>Infine ci sono le carni rosse e dolci da consumare meno frequentemente</a:t>
            </a:r>
          </a:p>
          <a:p>
            <a:r>
              <a:rPr lang="it-IT" sz="1400" dirty="0" smtClean="0"/>
              <a:t>Inoltre è sottointesa l’ </a:t>
            </a:r>
            <a:r>
              <a:rPr lang="it-IT" sz="1400" dirty="0" smtClean="0"/>
              <a:t>assunzione </a:t>
            </a:r>
            <a:r>
              <a:rPr lang="it-IT" sz="1400" dirty="0" smtClean="0"/>
              <a:t>di almeno 5 bicchieri d’ acqua al giorno</a:t>
            </a:r>
          </a:p>
          <a:p>
            <a:endParaRPr lang="it-IT" sz="1800" dirty="0" smtClean="0"/>
          </a:p>
          <a:p>
            <a:endParaRPr lang="it-IT" sz="1800" dirty="0" smtClean="0"/>
          </a:p>
          <a:p>
            <a:pPr>
              <a:buNone/>
            </a:pPr>
            <a:endParaRPr lang="it-IT" sz="1800" dirty="0"/>
          </a:p>
        </p:txBody>
      </p:sp>
      <p:pic>
        <p:nvPicPr>
          <p:cNvPr id="1026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44824"/>
            <a:ext cx="4402719" cy="47223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0">
        <p15:prstTrans prst="airplane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ALTRE PIRAMIDI (VARIANTI)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PIRAMIDE AMERICANA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5" name="Segnaposto contenuto 1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Essendo in tema, parliamo della piramide americana, creata subito dopo la morte di Keys, precisamente nel 2005:</a:t>
            </a:r>
          </a:p>
          <a:p>
            <a:r>
              <a:rPr lang="it-IT" dirty="0" smtClean="0"/>
              <a:t>Come possiamo notare i carboidrati non vengono assunti molto, ma occasionalmente, mentre i grassi vegetali vengono usati ad ogni pasto, come ad esempio il più prodotto e rinomato burro d’arachidi</a:t>
            </a:r>
          </a:p>
          <a:p>
            <a:endParaRPr lang="it-IT" dirty="0"/>
          </a:p>
        </p:txBody>
      </p:sp>
      <p:pic>
        <p:nvPicPr>
          <p:cNvPr id="16386" name="Picture 2" descr="piramidealiment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4909" y="2348880"/>
            <a:ext cx="4336128" cy="41559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crush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ALTRE PIRAMIDI (VARIANTI  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PIRAMIDE VEGANA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sz="3200" dirty="0" smtClean="0"/>
              <a:t>La piramide in questione tratta di una delle alimentazioni del momento:</a:t>
            </a:r>
          </a:p>
          <a:p>
            <a:r>
              <a:rPr lang="it-IT" sz="3200" dirty="0" smtClean="0"/>
              <a:t>IL VEGANISMO</a:t>
            </a:r>
          </a:p>
          <a:p>
            <a:r>
              <a:rPr lang="it-IT" sz="3200" dirty="0" smtClean="0"/>
              <a:t>Come vediamo i latticini non mancano, ma ovviamente parliamo di latticini vegetali(Latte di soia) e c’ è ovviamente una grande quantità di prodotti come tofu,seitan,tempeh ma non dimentichiamo il farro, la crusca e uno strano ingrediente che si sta inserendo sempre più nel veganismo : il cocco</a:t>
            </a:r>
            <a:endParaRPr lang="it-IT" sz="3200" dirty="0"/>
          </a:p>
        </p:txBody>
      </p:sp>
      <p:pic>
        <p:nvPicPr>
          <p:cNvPr id="17410" name="Picture 2" descr="Risultati immagini per piramide alimentare VEGA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564904"/>
            <a:ext cx="4176464" cy="374441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PIRAMIDE ALIMENTARE LATERALE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19256" cy="1277496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Come vediamo, ogni prodotto rappresentato sulla piramide corrisponde ad un primario, ed effettivamente avere questa piramide impressa ci può aiutare perché è vero che per bere un bicchiere d’ acqua basta prenderla e depurarla, mentre per una brioche confezionata ci vogliono ore ed ore di gas, fumo, conservanti.</a:t>
            </a:r>
            <a:endParaRPr lang="it-IT" dirty="0"/>
          </a:p>
        </p:txBody>
      </p:sp>
      <p:pic>
        <p:nvPicPr>
          <p:cNvPr id="18434" name="Picture 2" descr="Risultati immagini per piramide alimenta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284984"/>
            <a:ext cx="5112568" cy="324036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fracture"/>
        <p:sndAc>
          <p:stSnd>
            <p:snd r:embed="rId2" name="applause.wav"/>
          </p:stSnd>
        </p:sndAc>
      </p:transition>
    </mc:Choice>
    <mc:Fallback xmlns="">
      <p:transition spd="slow" advClick="0" advTm="20000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alassi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297</TotalTime>
  <Words>486</Words>
  <Application>Microsoft Office PowerPoint</Application>
  <PresentationFormat>Presentazione su schermo (4:3)</PresentationFormat>
  <Paragraphs>33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Equinozio</vt:lpstr>
      <vt:lpstr>LA DIETA MEDITERRANEA  SECONDO LA PIRAMIDE ALIMENTARE</vt:lpstr>
      <vt:lpstr>Chi è Ancel Keys?</vt:lpstr>
      <vt:lpstr>DIETA MEDITERRANEA</vt:lpstr>
      <vt:lpstr>COME SONO DISPOSTI I PRINCIPI NUTRITIVI SULLA PIRAMIDE ALIMENTARE</vt:lpstr>
      <vt:lpstr>ALTRE PIRAMIDI (VARIANTI)</vt:lpstr>
      <vt:lpstr>ALTRE PIRAMIDI (VARIANTI  )</vt:lpstr>
      <vt:lpstr>PIRAMIDE ALIMENTARE LATERALE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DIETA MEDITERRANEA  SECONDO LA PIRAMIDE ALIMENTARE</dc:title>
  <dc:creator>paolo</dc:creator>
  <cp:lastModifiedBy>Pc Lenovo</cp:lastModifiedBy>
  <cp:revision>31</cp:revision>
  <dcterms:created xsi:type="dcterms:W3CDTF">2019-01-24T18:08:34Z</dcterms:created>
  <dcterms:modified xsi:type="dcterms:W3CDTF">2019-02-13T09:17:19Z</dcterms:modified>
</cp:coreProperties>
</file>